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77" r:id="rId5"/>
    <p:sldId id="264" r:id="rId6"/>
    <p:sldId id="263" r:id="rId7"/>
    <p:sldId id="276" r:id="rId8"/>
    <p:sldId id="274" r:id="rId9"/>
    <p:sldId id="275" r:id="rId10"/>
    <p:sldId id="271" r:id="rId11"/>
    <p:sldId id="267" r:id="rId12"/>
    <p:sldId id="278" r:id="rId13"/>
    <p:sldId id="265" r:id="rId14"/>
    <p:sldId id="270" r:id="rId15"/>
    <p:sldId id="281" r:id="rId16"/>
    <p:sldId id="280" r:id="rId17"/>
    <p:sldId id="272" r:id="rId18"/>
    <p:sldId id="269" r:id="rId19"/>
    <p:sldId id="273" r:id="rId20"/>
    <p:sldId id="282" r:id="rId21"/>
    <p:sldId id="259" r:id="rId22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5" autoAdjust="0"/>
    <p:restoredTop sz="94585" autoAdjust="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92A461-D116-46DB-9BF7-207FC409490C}" type="datetimeFigureOut">
              <a:rPr lang="fi-FI" smtClean="0"/>
              <a:t>10.5.2011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79CA4A-52BC-47E1-9926-7FBF94624ADF}" type="slidenum">
              <a:rPr lang="fi-FI" smtClean="0"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9CA4A-52BC-47E1-9926-7FBF94624ADF}" type="slidenum">
              <a:rPr lang="fi-FI" smtClean="0"/>
              <a:t>20</a:t>
            </a:fld>
            <a:endParaRPr lang="fi-F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32B6C-9A12-48F3-92B0-895805F23595}" type="datetimeFigureOut">
              <a:rPr lang="fi-FI" smtClean="0"/>
              <a:pPr/>
              <a:t>10.5.2011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5382-2121-4A95-AC4E-5AE6AFE0C0F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32B6C-9A12-48F3-92B0-895805F23595}" type="datetimeFigureOut">
              <a:rPr lang="fi-FI" smtClean="0"/>
              <a:pPr/>
              <a:t>10.5.2011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5382-2121-4A95-AC4E-5AE6AFE0C0F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32B6C-9A12-48F3-92B0-895805F23595}" type="datetimeFigureOut">
              <a:rPr lang="fi-FI" smtClean="0"/>
              <a:pPr/>
              <a:t>10.5.2011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5382-2121-4A95-AC4E-5AE6AFE0C0F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32B6C-9A12-48F3-92B0-895805F23595}" type="datetimeFigureOut">
              <a:rPr lang="fi-FI" smtClean="0"/>
              <a:pPr/>
              <a:t>10.5.2011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5382-2121-4A95-AC4E-5AE6AFE0C0F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32B6C-9A12-48F3-92B0-895805F23595}" type="datetimeFigureOut">
              <a:rPr lang="fi-FI" smtClean="0"/>
              <a:pPr/>
              <a:t>10.5.2011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5382-2121-4A95-AC4E-5AE6AFE0C0F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32B6C-9A12-48F3-92B0-895805F23595}" type="datetimeFigureOut">
              <a:rPr lang="fi-FI" smtClean="0"/>
              <a:pPr/>
              <a:t>10.5.2011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5382-2121-4A95-AC4E-5AE6AFE0C0F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32B6C-9A12-48F3-92B0-895805F23595}" type="datetimeFigureOut">
              <a:rPr lang="fi-FI" smtClean="0"/>
              <a:pPr/>
              <a:t>10.5.2011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5382-2121-4A95-AC4E-5AE6AFE0C0F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32B6C-9A12-48F3-92B0-895805F23595}" type="datetimeFigureOut">
              <a:rPr lang="fi-FI" smtClean="0"/>
              <a:pPr/>
              <a:t>10.5.2011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5382-2121-4A95-AC4E-5AE6AFE0C0F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32B6C-9A12-48F3-92B0-895805F23595}" type="datetimeFigureOut">
              <a:rPr lang="fi-FI" smtClean="0"/>
              <a:pPr/>
              <a:t>10.5.2011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5382-2121-4A95-AC4E-5AE6AFE0C0F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32B6C-9A12-48F3-92B0-895805F23595}" type="datetimeFigureOut">
              <a:rPr lang="fi-FI" smtClean="0"/>
              <a:pPr/>
              <a:t>10.5.2011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5382-2121-4A95-AC4E-5AE6AFE0C0F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32B6C-9A12-48F3-92B0-895805F23595}" type="datetimeFigureOut">
              <a:rPr lang="fi-FI" smtClean="0"/>
              <a:pPr/>
              <a:t>10.5.2011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5382-2121-4A95-AC4E-5AE6AFE0C0F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32B6C-9A12-48F3-92B0-895805F23595}" type="datetimeFigureOut">
              <a:rPr lang="fi-FI" smtClean="0"/>
              <a:pPr/>
              <a:t>10.5.2011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D5382-2121-4A95-AC4E-5AE6AFE0C0F3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5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_-_2003_-laskentataulukko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_-_2003_-laskentataulukko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oleObject" Target="../embeddings/Microsoft_Office_Excel_97_-_2003_-laskentataulukko3.xls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tinternet.com/~martin.chaplin/index.html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827584" y="1412776"/>
            <a:ext cx="7774632" cy="1467594"/>
          </a:xfrm>
        </p:spPr>
        <p:txBody>
          <a:bodyPr>
            <a:normAutofit fontScale="90000"/>
          </a:bodyPr>
          <a:lstStyle/>
          <a:p>
            <a:pPr hangingPunct="0"/>
            <a:r>
              <a:rPr lang="fi-FI" b="1" dirty="0" smtClean="0"/>
              <a:t/>
            </a:r>
            <a:br>
              <a:rPr lang="fi-FI" b="1" dirty="0" smtClean="0"/>
            </a:br>
            <a:r>
              <a:rPr lang="fi-FI" b="1" dirty="0"/>
              <a:t/>
            </a:r>
            <a:br>
              <a:rPr lang="fi-FI" b="1" dirty="0"/>
            </a:br>
            <a:r>
              <a:rPr lang="fi-FI" b="1" dirty="0" smtClean="0"/>
              <a:t/>
            </a:r>
            <a:br>
              <a:rPr lang="fi-FI" b="1" dirty="0" smtClean="0"/>
            </a:br>
            <a:r>
              <a:rPr lang="fi-FI" b="1" dirty="0"/>
              <a:t/>
            </a:r>
            <a:br>
              <a:rPr lang="fi-FI" b="1" dirty="0"/>
            </a:br>
            <a:r>
              <a:rPr lang="fi-FI" b="1" dirty="0" smtClean="0"/>
              <a:t/>
            </a:r>
            <a:br>
              <a:rPr lang="fi-FI" b="1" dirty="0" smtClean="0"/>
            </a:br>
            <a:r>
              <a:rPr lang="fi-FI" b="1" dirty="0" smtClean="0"/>
              <a:t>Vedenkierron </a:t>
            </a:r>
            <a:r>
              <a:rPr lang="fi-FI" b="1" dirty="0"/>
              <a:t>maanalaisia </a:t>
            </a:r>
            <a:r>
              <a:rPr lang="fi-FI" b="1" dirty="0" smtClean="0"/>
              <a:t>ilmiöitä</a:t>
            </a:r>
            <a:br>
              <a:rPr lang="fi-FI" b="1" dirty="0" smtClean="0"/>
            </a:br>
            <a:r>
              <a:rPr lang="fi-FI" dirty="0"/>
              <a:t/>
            </a:r>
            <a:br>
              <a:rPr lang="fi-FI" dirty="0"/>
            </a:br>
            <a:r>
              <a:rPr lang="fi-FI" sz="3600" i="1" dirty="0" err="1"/>
              <a:t>Phenomena</a:t>
            </a:r>
            <a:r>
              <a:rPr lang="fi-FI" sz="3600" i="1" dirty="0"/>
              <a:t> of the </a:t>
            </a:r>
            <a:r>
              <a:rPr lang="fi-FI" sz="3600" i="1" dirty="0" err="1"/>
              <a:t>low</a:t>
            </a:r>
            <a:r>
              <a:rPr lang="fi-FI" sz="3600" i="1" dirty="0"/>
              <a:t> </a:t>
            </a:r>
            <a:r>
              <a:rPr lang="fi-FI" sz="3600" i="1" dirty="0" err="1"/>
              <a:t>part</a:t>
            </a:r>
            <a:r>
              <a:rPr lang="fi-FI" sz="3600" i="1" dirty="0"/>
              <a:t> of </a:t>
            </a:r>
            <a:r>
              <a:rPr lang="fi-FI" sz="3600" i="1" dirty="0" err="1"/>
              <a:t>water</a:t>
            </a:r>
            <a:r>
              <a:rPr lang="fi-FI" sz="3600" i="1" dirty="0"/>
              <a:t> </a:t>
            </a:r>
            <a:r>
              <a:rPr lang="fi-FI" sz="3600" i="1" dirty="0" err="1"/>
              <a:t>cycle</a:t>
            </a:r>
            <a:r>
              <a:rPr lang="fi-FI" sz="3600" b="1" dirty="0"/>
              <a:t> </a:t>
            </a:r>
            <a:r>
              <a:rPr lang="fi-FI" dirty="0"/>
              <a:t/>
            </a:r>
            <a:br>
              <a:rPr lang="fi-FI" dirty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> </a:t>
            </a:r>
            <a:br>
              <a:rPr lang="fi-FI" dirty="0"/>
            </a:br>
            <a:r>
              <a:rPr lang="fi-FI" sz="2000" dirty="0"/>
              <a:t>Servo </a:t>
            </a:r>
            <a:r>
              <a:rPr lang="fi-FI" sz="2000" dirty="0" smtClean="0"/>
              <a:t>Kasi, HY </a:t>
            </a:r>
            <a:r>
              <a:rPr lang="fi-FI" sz="2000" dirty="0"/>
              <a:t>- Fysiikan laitoksen geofysiikka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42988" y="1552575"/>
            <a:ext cx="6624637" cy="3365500"/>
            <a:chOff x="476" y="488"/>
            <a:chExt cx="3473" cy="1542"/>
          </a:xfrm>
        </p:grpSpPr>
        <p:sp>
          <p:nvSpPr>
            <p:cNvPr id="13315" name="Line 3"/>
            <p:cNvSpPr>
              <a:spLocks noChangeShapeType="1"/>
            </p:cNvSpPr>
            <p:nvPr/>
          </p:nvSpPr>
          <p:spPr bwMode="auto">
            <a:xfrm flipH="1" flipV="1">
              <a:off x="1885" y="1718"/>
              <a:ext cx="255" cy="101"/>
            </a:xfrm>
            <a:prstGeom prst="line">
              <a:avLst/>
            </a:prstGeom>
            <a:noFill/>
            <a:ln w="57150">
              <a:solidFill>
                <a:srgbClr val="FF66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3316" name="Text Box 4"/>
            <p:cNvSpPr txBox="1">
              <a:spLocks noChangeArrowheads="1"/>
            </p:cNvSpPr>
            <p:nvPr/>
          </p:nvSpPr>
          <p:spPr bwMode="auto">
            <a:xfrm>
              <a:off x="1648" y="1645"/>
              <a:ext cx="190" cy="1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fi-FI" sz="1500" b="1">
                  <a:cs typeface="Times New Roman" pitchFamily="18" charset="0"/>
                </a:rPr>
                <a:t>A</a:t>
              </a:r>
              <a:endParaRPr lang="fi-FI" sz="900"/>
            </a:p>
            <a:p>
              <a:pPr eaLnBrk="0" hangingPunct="0"/>
              <a:endParaRPr lang="fi-FI"/>
            </a:p>
          </p:txBody>
        </p:sp>
        <p:sp>
          <p:nvSpPr>
            <p:cNvPr id="13317" name="Text Box 5"/>
            <p:cNvSpPr txBox="1">
              <a:spLocks noChangeArrowheads="1"/>
            </p:cNvSpPr>
            <p:nvPr/>
          </p:nvSpPr>
          <p:spPr bwMode="auto">
            <a:xfrm>
              <a:off x="2029" y="1489"/>
              <a:ext cx="190" cy="1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fi-FI" sz="1500" b="1">
                  <a:cs typeface="Times New Roman" pitchFamily="18" charset="0"/>
                </a:rPr>
                <a:t>B</a:t>
              </a:r>
              <a:endParaRPr lang="fi-FI" sz="900"/>
            </a:p>
            <a:p>
              <a:pPr eaLnBrk="0" hangingPunct="0"/>
              <a:endParaRPr lang="fi-FI"/>
            </a:p>
          </p:txBody>
        </p:sp>
        <p:pic>
          <p:nvPicPr>
            <p:cNvPr id="13318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33" y="657"/>
              <a:ext cx="703" cy="448"/>
            </a:xfrm>
            <a:prstGeom prst="rect">
              <a:avLst/>
            </a:prstGeom>
            <a:noFill/>
          </p:spPr>
        </p:pic>
        <p:sp>
          <p:nvSpPr>
            <p:cNvPr id="13319" name="Line 7"/>
            <p:cNvSpPr>
              <a:spLocks noChangeShapeType="1"/>
            </p:cNvSpPr>
            <p:nvPr/>
          </p:nvSpPr>
          <p:spPr bwMode="auto">
            <a:xfrm flipV="1">
              <a:off x="2989" y="1003"/>
              <a:ext cx="379" cy="87"/>
            </a:xfrm>
            <a:prstGeom prst="line">
              <a:avLst/>
            </a:prstGeom>
            <a:noFill/>
            <a:ln w="57150">
              <a:solidFill>
                <a:srgbClr val="FF66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i-FI"/>
            </a:p>
          </p:txBody>
        </p:sp>
        <p:graphicFrame>
          <p:nvGraphicFramePr>
            <p:cNvPr id="13320" name="Object 8"/>
            <p:cNvGraphicFramePr>
              <a:graphicFrameLocks noChangeAspect="1"/>
            </p:cNvGraphicFramePr>
            <p:nvPr/>
          </p:nvGraphicFramePr>
          <p:xfrm>
            <a:off x="589" y="566"/>
            <a:ext cx="3360" cy="1464"/>
          </p:xfrm>
          <a:graphic>
            <a:graphicData uri="http://schemas.openxmlformats.org/presentationml/2006/ole">
              <p:oleObj spid="_x0000_s26626" name="CorelDRAW" r:id="rId4" imgW="3886200" imgH="1694688" progId="">
                <p:embed/>
              </p:oleObj>
            </a:graphicData>
          </a:graphic>
        </p:graphicFrame>
        <p:sp>
          <p:nvSpPr>
            <p:cNvPr id="13321" name="Rectangle 9"/>
            <p:cNvSpPr>
              <a:spLocks noChangeArrowheads="1"/>
            </p:cNvSpPr>
            <p:nvPr/>
          </p:nvSpPr>
          <p:spPr bwMode="auto">
            <a:xfrm>
              <a:off x="476" y="488"/>
              <a:ext cx="191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indent="180975"/>
              <a:endParaRPr lang="fi-FI"/>
            </a:p>
          </p:txBody>
        </p:sp>
        <p:sp>
          <p:nvSpPr>
            <p:cNvPr id="13322" name="Rectangle 10"/>
            <p:cNvSpPr>
              <a:spLocks noChangeArrowheads="1"/>
            </p:cNvSpPr>
            <p:nvPr/>
          </p:nvSpPr>
          <p:spPr bwMode="auto">
            <a:xfrm>
              <a:off x="476" y="628"/>
              <a:ext cx="848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indent="180975"/>
              <a:r>
                <a:rPr lang="fi-FI" sz="120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</a:t>
              </a:r>
              <a:r>
                <a:rPr lang="en-GB" sz="1200">
                  <a:cs typeface="Times New Roman" pitchFamily="18" charset="0"/>
                </a:rPr>
                <a:t>Lammin Säkiä ry</a:t>
              </a:r>
              <a:endParaRPr lang="fi-FI" sz="900">
                <a:latin typeface="Times New Roman" pitchFamily="18" charset="0"/>
                <a:sym typeface="Symbol" pitchFamily="18" charset="2"/>
              </a:endParaRPr>
            </a:p>
            <a:p>
              <a:pPr indent="180975" eaLnBrk="0" hangingPunct="0"/>
              <a:r>
                <a:rPr lang="fi-FI" sz="130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endParaRPr lang="fi-FI" sz="900">
                <a:latin typeface="Times New Roman" pitchFamily="18" charset="0"/>
                <a:sym typeface="Symbol" pitchFamily="18" charset="2"/>
              </a:endParaRPr>
            </a:p>
            <a:p>
              <a:pPr indent="180975" eaLnBrk="0" hangingPunct="0"/>
              <a:endParaRPr lang="fi-FI" sz="1200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3323" name="Rectangle 11"/>
            <p:cNvSpPr>
              <a:spLocks noChangeArrowheads="1"/>
            </p:cNvSpPr>
            <p:nvPr/>
          </p:nvSpPr>
          <p:spPr bwMode="auto">
            <a:xfrm>
              <a:off x="476" y="1010"/>
              <a:ext cx="145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fi-FI" sz="1300">
                  <a:cs typeface="Times New Roman" pitchFamily="18" charset="0"/>
                </a:rPr>
                <a:t>  </a:t>
              </a:r>
              <a:endParaRPr lang="fi-FI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2" name="Object 4"/>
          <p:cNvGraphicFramePr>
            <a:graphicFrameLocks noChangeAspect="1"/>
          </p:cNvGraphicFramePr>
          <p:nvPr/>
        </p:nvGraphicFramePr>
        <p:xfrm>
          <a:off x="2771800" y="1772816"/>
          <a:ext cx="3410297" cy="4623871"/>
        </p:xfrm>
        <a:graphic>
          <a:graphicData uri="http://schemas.openxmlformats.org/presentationml/2006/ole">
            <p:oleObj spid="_x0000_s23554" name="CorelDRAW" r:id="rId3" imgW="2125800" imgH="2861280" progId="">
              <p:embed/>
            </p:oleObj>
          </a:graphicData>
        </a:graphic>
      </p:graphicFrame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2771800" y="836712"/>
            <a:ext cx="38820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i-FI" sz="3200" dirty="0">
                <a:solidFill>
                  <a:schemeClr val="hlink"/>
                </a:solidFill>
              </a:rPr>
              <a:t>Hot </a:t>
            </a:r>
            <a:r>
              <a:rPr lang="fi-FI" sz="3200" dirty="0" err="1">
                <a:solidFill>
                  <a:schemeClr val="hlink"/>
                </a:solidFill>
              </a:rPr>
              <a:t>wire</a:t>
            </a:r>
            <a:r>
              <a:rPr lang="fi-FI" sz="3200" dirty="0">
                <a:solidFill>
                  <a:schemeClr val="hlink"/>
                </a:solidFill>
              </a:rPr>
              <a:t> </a:t>
            </a:r>
            <a:r>
              <a:rPr lang="fi-FI" sz="3200" dirty="0" err="1">
                <a:solidFill>
                  <a:schemeClr val="hlink"/>
                </a:solidFill>
              </a:rPr>
              <a:t>anemometer</a:t>
            </a:r>
            <a:endParaRPr lang="fi-FI" sz="3200" dirty="0">
              <a:solidFill>
                <a:schemeClr val="hlink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D:\38172\r001-01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511935" y="1687844"/>
            <a:ext cx="6120130" cy="3482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0996" y="1196752"/>
            <a:ext cx="7342530" cy="4752528"/>
          </a:xfrm>
          <a:prstGeom prst="rect">
            <a:avLst/>
          </a:prstGeom>
          <a:noFill/>
        </p:spPr>
      </p:pic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4860032" y="476672"/>
            <a:ext cx="1224136" cy="43204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2004</a:t>
            </a:r>
            <a:endParaRPr kumimoji="0" lang="en-GB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2987824" y="1638573"/>
            <a:ext cx="612676" cy="4222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5.8.</a:t>
            </a:r>
            <a:endParaRPr kumimoji="0" lang="fi-FI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2699792" y="2636912"/>
            <a:ext cx="720080" cy="533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30.7.</a:t>
            </a:r>
            <a:endParaRPr kumimoji="0" lang="fi-FI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1485900" y="3009900"/>
            <a:ext cx="609600" cy="228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5004048" y="3068960"/>
            <a:ext cx="609600" cy="4222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24.-25.8.</a:t>
            </a:r>
            <a:endParaRPr kumimoji="0" lang="fi-FI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1043608" y="1412776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</a:t>
            </a:r>
          </a:p>
        </p:txBody>
      </p:sp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0" y="40576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42988" y="1552575"/>
            <a:ext cx="6624637" cy="3365500"/>
            <a:chOff x="476" y="488"/>
            <a:chExt cx="3473" cy="1542"/>
          </a:xfrm>
        </p:grpSpPr>
        <p:sp>
          <p:nvSpPr>
            <p:cNvPr id="13315" name="Line 3"/>
            <p:cNvSpPr>
              <a:spLocks noChangeShapeType="1"/>
            </p:cNvSpPr>
            <p:nvPr/>
          </p:nvSpPr>
          <p:spPr bwMode="auto">
            <a:xfrm flipH="1" flipV="1">
              <a:off x="1885" y="1718"/>
              <a:ext cx="255" cy="101"/>
            </a:xfrm>
            <a:prstGeom prst="line">
              <a:avLst/>
            </a:prstGeom>
            <a:noFill/>
            <a:ln w="57150">
              <a:solidFill>
                <a:srgbClr val="FF66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3316" name="Text Box 4"/>
            <p:cNvSpPr txBox="1">
              <a:spLocks noChangeArrowheads="1"/>
            </p:cNvSpPr>
            <p:nvPr/>
          </p:nvSpPr>
          <p:spPr bwMode="auto">
            <a:xfrm>
              <a:off x="1648" y="1645"/>
              <a:ext cx="190" cy="1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fi-FI" sz="1500" b="1">
                  <a:cs typeface="Times New Roman" pitchFamily="18" charset="0"/>
                </a:rPr>
                <a:t>A</a:t>
              </a:r>
              <a:endParaRPr lang="fi-FI" sz="900"/>
            </a:p>
            <a:p>
              <a:pPr eaLnBrk="0" hangingPunct="0"/>
              <a:endParaRPr lang="fi-FI"/>
            </a:p>
          </p:txBody>
        </p:sp>
        <p:sp>
          <p:nvSpPr>
            <p:cNvPr id="13317" name="Text Box 5"/>
            <p:cNvSpPr txBox="1">
              <a:spLocks noChangeArrowheads="1"/>
            </p:cNvSpPr>
            <p:nvPr/>
          </p:nvSpPr>
          <p:spPr bwMode="auto">
            <a:xfrm>
              <a:off x="2029" y="1489"/>
              <a:ext cx="190" cy="1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fi-FI" sz="1500" b="1">
                  <a:cs typeface="Times New Roman" pitchFamily="18" charset="0"/>
                </a:rPr>
                <a:t>B</a:t>
              </a:r>
              <a:endParaRPr lang="fi-FI" sz="900"/>
            </a:p>
            <a:p>
              <a:pPr eaLnBrk="0" hangingPunct="0"/>
              <a:endParaRPr lang="fi-FI"/>
            </a:p>
          </p:txBody>
        </p:sp>
        <p:pic>
          <p:nvPicPr>
            <p:cNvPr id="13318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33" y="657"/>
              <a:ext cx="703" cy="448"/>
            </a:xfrm>
            <a:prstGeom prst="rect">
              <a:avLst/>
            </a:prstGeom>
            <a:noFill/>
          </p:spPr>
        </p:pic>
        <p:sp>
          <p:nvSpPr>
            <p:cNvPr id="13319" name="Line 7"/>
            <p:cNvSpPr>
              <a:spLocks noChangeShapeType="1"/>
            </p:cNvSpPr>
            <p:nvPr/>
          </p:nvSpPr>
          <p:spPr bwMode="auto">
            <a:xfrm flipV="1">
              <a:off x="2989" y="1003"/>
              <a:ext cx="379" cy="87"/>
            </a:xfrm>
            <a:prstGeom prst="line">
              <a:avLst/>
            </a:prstGeom>
            <a:noFill/>
            <a:ln w="57150">
              <a:solidFill>
                <a:srgbClr val="FF66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i-FI"/>
            </a:p>
          </p:txBody>
        </p:sp>
        <p:graphicFrame>
          <p:nvGraphicFramePr>
            <p:cNvPr id="13320" name="Object 8"/>
            <p:cNvGraphicFramePr>
              <a:graphicFrameLocks noChangeAspect="1"/>
            </p:cNvGraphicFramePr>
            <p:nvPr/>
          </p:nvGraphicFramePr>
          <p:xfrm>
            <a:off x="589" y="566"/>
            <a:ext cx="3360" cy="1464"/>
          </p:xfrm>
          <a:graphic>
            <a:graphicData uri="http://schemas.openxmlformats.org/presentationml/2006/ole">
              <p:oleObj spid="_x0000_s25602" name="CorelDRAW" r:id="rId4" imgW="3886200" imgH="1694688" progId="">
                <p:embed/>
              </p:oleObj>
            </a:graphicData>
          </a:graphic>
        </p:graphicFrame>
        <p:sp>
          <p:nvSpPr>
            <p:cNvPr id="13321" name="Rectangle 9"/>
            <p:cNvSpPr>
              <a:spLocks noChangeArrowheads="1"/>
            </p:cNvSpPr>
            <p:nvPr/>
          </p:nvSpPr>
          <p:spPr bwMode="auto">
            <a:xfrm>
              <a:off x="476" y="488"/>
              <a:ext cx="191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indent="180975"/>
              <a:endParaRPr lang="fi-FI"/>
            </a:p>
          </p:txBody>
        </p:sp>
        <p:sp>
          <p:nvSpPr>
            <p:cNvPr id="13322" name="Rectangle 10"/>
            <p:cNvSpPr>
              <a:spLocks noChangeArrowheads="1"/>
            </p:cNvSpPr>
            <p:nvPr/>
          </p:nvSpPr>
          <p:spPr bwMode="auto">
            <a:xfrm>
              <a:off x="476" y="628"/>
              <a:ext cx="848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indent="180975"/>
              <a:r>
                <a:rPr lang="fi-FI" sz="120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</a:t>
              </a:r>
              <a:r>
                <a:rPr lang="en-GB" sz="1200">
                  <a:cs typeface="Times New Roman" pitchFamily="18" charset="0"/>
                </a:rPr>
                <a:t>Lammin Säkiä ry</a:t>
              </a:r>
              <a:endParaRPr lang="fi-FI" sz="900">
                <a:latin typeface="Times New Roman" pitchFamily="18" charset="0"/>
                <a:sym typeface="Symbol" pitchFamily="18" charset="2"/>
              </a:endParaRPr>
            </a:p>
            <a:p>
              <a:pPr indent="180975" eaLnBrk="0" hangingPunct="0"/>
              <a:r>
                <a:rPr lang="fi-FI" sz="130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endParaRPr lang="fi-FI" sz="900">
                <a:latin typeface="Times New Roman" pitchFamily="18" charset="0"/>
                <a:sym typeface="Symbol" pitchFamily="18" charset="2"/>
              </a:endParaRPr>
            </a:p>
            <a:p>
              <a:pPr indent="180975" eaLnBrk="0" hangingPunct="0"/>
              <a:endParaRPr lang="fi-FI" sz="1200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3323" name="Rectangle 11"/>
            <p:cNvSpPr>
              <a:spLocks noChangeArrowheads="1"/>
            </p:cNvSpPr>
            <p:nvPr/>
          </p:nvSpPr>
          <p:spPr bwMode="auto">
            <a:xfrm>
              <a:off x="476" y="1010"/>
              <a:ext cx="145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fi-FI" sz="1300">
                  <a:cs typeface="Times New Roman" pitchFamily="18" charset="0"/>
                </a:rPr>
                <a:t>  </a:t>
              </a:r>
              <a:endParaRPr lang="fi-FI"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D:\38172\r001-01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514475" y="1690687"/>
            <a:ext cx="6115050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D:\38172\r001-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44824"/>
            <a:ext cx="7684005" cy="4372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2124075" y="1710681"/>
            <a:ext cx="5292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GB" sz="2400" b="1" dirty="0">
                <a:solidFill>
                  <a:srgbClr val="FF33CC"/>
                </a:solidFill>
                <a:cs typeface="Times New Roman" pitchFamily="18" charset="0"/>
              </a:rPr>
              <a:t>Outflows of air in </a:t>
            </a:r>
            <a:r>
              <a:rPr lang="en-GB" sz="2400" b="1" dirty="0" err="1">
                <a:solidFill>
                  <a:srgbClr val="FF33CC"/>
                </a:solidFill>
                <a:cs typeface="Times New Roman" pitchFamily="18" charset="0"/>
              </a:rPr>
              <a:t>Mustasuppa</a:t>
            </a:r>
            <a:r>
              <a:rPr lang="en-GB" sz="2400" b="1" dirty="0">
                <a:solidFill>
                  <a:srgbClr val="FF33CC"/>
                </a:solidFill>
                <a:cs typeface="Times New Roman" pitchFamily="18" charset="0"/>
              </a:rPr>
              <a:t> pit</a:t>
            </a:r>
            <a:r>
              <a:rPr lang="en-GB" sz="1600" b="1" dirty="0">
                <a:cs typeface="Times New Roman" pitchFamily="18" charset="0"/>
              </a:rPr>
              <a:t>.</a:t>
            </a:r>
            <a:r>
              <a:rPr lang="en-GB" sz="1300" b="1" dirty="0">
                <a:cs typeface="Times New Roman" pitchFamily="18" charset="0"/>
              </a:rPr>
              <a:t> </a:t>
            </a:r>
            <a:endParaRPr lang="en-GB" b="1" dirty="0"/>
          </a:p>
        </p:txBody>
      </p:sp>
      <p:graphicFrame>
        <p:nvGraphicFramePr>
          <p:cNvPr id="8464" name="Group 272"/>
          <p:cNvGraphicFramePr>
            <a:graphicFrameLocks noGrp="1"/>
          </p:cNvGraphicFramePr>
          <p:nvPr/>
        </p:nvGraphicFramePr>
        <p:xfrm>
          <a:off x="539750" y="2386013"/>
          <a:ext cx="7272338" cy="1586866"/>
        </p:xfrm>
        <a:graphic>
          <a:graphicData uri="http://schemas.openxmlformats.org/drawingml/2006/table">
            <a:tbl>
              <a:tblPr/>
              <a:tblGrid>
                <a:gridCol w="936625"/>
                <a:gridCol w="719138"/>
                <a:gridCol w="504825"/>
                <a:gridCol w="647700"/>
                <a:gridCol w="1008062"/>
                <a:gridCol w="576263"/>
                <a:gridCol w="719137"/>
                <a:gridCol w="865188"/>
                <a:gridCol w="647700"/>
                <a:gridCol w="64770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Date 2004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30.7.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5.8.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24-25.8.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i-FI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m/s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RH%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m/s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RH%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m/s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RH%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Holes  </a:t>
                      </a:r>
                      <a:r>
                        <a:rPr kumimoji="0" lang="en-GB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0.15  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4.2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62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0.07-0.22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3.6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48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0.2-.4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3.9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55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Holes  </a:t>
                      </a:r>
                      <a:r>
                        <a:rPr kumimoji="0" lang="en-GB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B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No flow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0.1-0.55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8.8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89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0.2-0.5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5.3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432" name="Rectangle 240"/>
          <p:cNvSpPr>
            <a:spLocks noChangeArrowheads="1"/>
          </p:cNvSpPr>
          <p:nvPr/>
        </p:nvSpPr>
        <p:spPr bwMode="auto">
          <a:xfrm>
            <a:off x="0" y="476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i-FI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827634"/>
            <a:ext cx="2304256" cy="91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403648" y="5157192"/>
            <a:ext cx="317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smtClean="0"/>
              <a:t>A</a:t>
            </a:r>
            <a:endParaRPr lang="fi-FI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123728" y="4725144"/>
            <a:ext cx="386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b="1" dirty="0" smtClean="0"/>
              <a:t>B</a:t>
            </a:r>
            <a:endParaRPr lang="fi-FI" sz="28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8" name="Object 4"/>
          <p:cNvGraphicFramePr>
            <a:graphicFrameLocks noChangeAspect="1"/>
          </p:cNvGraphicFramePr>
          <p:nvPr/>
        </p:nvGraphicFramePr>
        <p:xfrm>
          <a:off x="827584" y="980728"/>
          <a:ext cx="7409924" cy="3815754"/>
        </p:xfrm>
        <a:graphic>
          <a:graphicData uri="http://schemas.openxmlformats.org/presentationml/2006/ole">
            <p:oleObj spid="_x0000_s24578" name="Chart" r:id="rId3" imgW="4753087" imgH="2447792" progId="Excel.Sheet.8">
              <p:embed/>
            </p:oleObj>
          </a:graphicData>
        </a:graphic>
      </p:graphicFrame>
      <p:sp>
        <p:nvSpPr>
          <p:cNvPr id="11270" name="Line 6"/>
          <p:cNvSpPr>
            <a:spLocks noChangeShapeType="1"/>
          </p:cNvSpPr>
          <p:nvPr/>
        </p:nvSpPr>
        <p:spPr bwMode="auto">
          <a:xfrm>
            <a:off x="2484438" y="2852738"/>
            <a:ext cx="5111750" cy="0"/>
          </a:xfrm>
          <a:prstGeom prst="line">
            <a:avLst/>
          </a:prstGeom>
          <a:noFill/>
          <a:ln w="9525">
            <a:solidFill>
              <a:srgbClr val="FF33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fi-FI"/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7793038" y="265588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i-FI">
                <a:solidFill>
                  <a:srgbClr val="FF33CC"/>
                </a:solidFill>
              </a:rPr>
              <a:t>0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154" name="Object 2"/>
          <p:cNvGraphicFramePr>
            <a:graphicFrameLocks noChangeAspect="1"/>
          </p:cNvGraphicFramePr>
          <p:nvPr/>
        </p:nvGraphicFramePr>
        <p:xfrm>
          <a:off x="467544" y="908161"/>
          <a:ext cx="3312368" cy="2952887"/>
        </p:xfrm>
        <a:graphic>
          <a:graphicData uri="http://schemas.openxmlformats.org/presentationml/2006/ole">
            <p:oleObj spid="_x0000_s49154" name="Chart" r:id="rId3" imgW="4914900" imgH="4381500" progId="Excel.Sheet.8">
              <p:embed/>
            </p:oleObj>
          </a:graphicData>
        </a:graphic>
      </p:graphicFrame>
      <p:graphicFrame>
        <p:nvGraphicFramePr>
          <p:cNvPr id="49156" name="Object 4"/>
          <p:cNvGraphicFramePr>
            <a:graphicFrameLocks noChangeAspect="1"/>
          </p:cNvGraphicFramePr>
          <p:nvPr/>
        </p:nvGraphicFramePr>
        <p:xfrm>
          <a:off x="3995936" y="1030040"/>
          <a:ext cx="4121799" cy="2759000"/>
        </p:xfrm>
        <a:graphic>
          <a:graphicData uri="http://schemas.openxmlformats.org/presentationml/2006/ole">
            <p:oleObj spid="_x0000_s49156" name="Chart" r:id="rId4" imgW="5876925" imgH="3933825" progId="Excel.Sheet.8">
              <p:embed/>
            </p:oleObj>
          </a:graphicData>
        </a:graphic>
      </p:graphicFrame>
      <p:sp>
        <p:nvSpPr>
          <p:cNvPr id="5" name="Rectangle 4"/>
          <p:cNvSpPr/>
          <p:nvPr/>
        </p:nvSpPr>
        <p:spPr>
          <a:xfrm>
            <a:off x="827584" y="260648"/>
            <a:ext cx="7272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/>
              <a:t>Temperature</a:t>
            </a:r>
            <a:r>
              <a:rPr lang="en-GB" dirty="0" smtClean="0"/>
              <a:t> </a:t>
            </a:r>
            <a:r>
              <a:rPr lang="en-GB" sz="2400" b="1" dirty="0" smtClean="0"/>
              <a:t>dependent processes in soil air and water</a:t>
            </a:r>
            <a:endParaRPr lang="fi-FI" sz="2400" b="1" dirty="0"/>
          </a:p>
        </p:txBody>
      </p:sp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3933055"/>
            <a:ext cx="7272808" cy="2623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5805264"/>
            <a:ext cx="345565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atercyclefinnishhig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550" y="923925"/>
            <a:ext cx="7200900" cy="501015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E:\Oulun GFP 2011\orsives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88640" y="908720"/>
            <a:ext cx="9763125" cy="5676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24744"/>
            <a:ext cx="7786596" cy="5468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043608" y="692696"/>
            <a:ext cx="3234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Heikki ja Suvi Niini:  Vesigeologia</a:t>
            </a:r>
            <a:endParaRPr lang="fi-FI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68760"/>
            <a:ext cx="7900987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971600" y="476672"/>
            <a:ext cx="3576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Felix </a:t>
            </a:r>
            <a:r>
              <a:rPr lang="fi-FI" dirty="0" err="1" smtClean="0"/>
              <a:t>Franks</a:t>
            </a:r>
            <a:r>
              <a:rPr lang="fi-FI" dirty="0" smtClean="0"/>
              <a:t>:  </a:t>
            </a:r>
            <a:r>
              <a:rPr lang="fi-FI" dirty="0" err="1" smtClean="0"/>
              <a:t>Water</a:t>
            </a:r>
            <a:r>
              <a:rPr lang="fi-FI" dirty="0" smtClean="0"/>
              <a:t> – a </a:t>
            </a:r>
            <a:r>
              <a:rPr lang="fi-FI" dirty="0" err="1" smtClean="0"/>
              <a:t>matrix</a:t>
            </a:r>
            <a:r>
              <a:rPr lang="fi-FI" dirty="0" smtClean="0"/>
              <a:t> of life</a:t>
            </a:r>
            <a:endParaRPr lang="fi-FI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"/>
          <p:cNvSpPr>
            <a:spLocks noChangeArrowheads="1"/>
          </p:cNvSpPr>
          <p:nvPr/>
        </p:nvSpPr>
        <p:spPr bwMode="auto">
          <a:xfrm>
            <a:off x="0" y="1510626"/>
            <a:ext cx="8855968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Martin Chaplin: </a:t>
            </a:r>
            <a:r>
              <a:rPr kumimoji="0" lang="fi-FI" sz="2800" b="1" i="0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Water</a:t>
            </a:r>
            <a:r>
              <a:rPr kumimoji="0" lang="fi-FI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</a:t>
            </a:r>
            <a:r>
              <a:rPr kumimoji="0" lang="fi-FI" sz="2800" b="1" i="0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Structure</a:t>
            </a:r>
            <a:r>
              <a:rPr kumimoji="0" lang="fi-FI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and Science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i-FI" sz="2800" b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  <a:hlinkClick r:id="rId2"/>
              </a:rPr>
              <a:t>http://www.btinternet.com/~martin.chaplin/index.html</a:t>
            </a:r>
            <a:endParaRPr kumimoji="0" lang="fi-FI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71637"/>
            <a:ext cx="6768752" cy="673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4" name="Group 4"/>
          <p:cNvGrpSpPr>
            <a:grpSpLocks/>
          </p:cNvGrpSpPr>
          <p:nvPr/>
        </p:nvGrpSpPr>
        <p:grpSpPr bwMode="auto">
          <a:xfrm>
            <a:off x="0" y="1772816"/>
            <a:ext cx="7200800" cy="4536504"/>
            <a:chOff x="-816" y="46"/>
            <a:chExt cx="4498" cy="2762"/>
          </a:xfrm>
        </p:grpSpPr>
        <p:pic>
          <p:nvPicPr>
            <p:cNvPr id="20493" name="Picture 1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46"/>
              <a:ext cx="3682" cy="2762"/>
            </a:xfrm>
            <a:prstGeom prst="rect">
              <a:avLst/>
            </a:prstGeom>
            <a:noFill/>
            <a:ln w="9525">
              <a:round/>
              <a:headEnd/>
              <a:tailEnd/>
            </a:ln>
          </p:spPr>
        </p:pic>
        <p:sp>
          <p:nvSpPr>
            <p:cNvPr id="20492" name="Freeform 12"/>
            <p:cNvSpPr>
              <a:spLocks noChangeArrowheads="1"/>
            </p:cNvSpPr>
            <p:nvPr/>
          </p:nvSpPr>
          <p:spPr bwMode="auto">
            <a:xfrm>
              <a:off x="-816" y="2096"/>
              <a:ext cx="0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"/>
                </a:cxn>
                <a:cxn ang="0">
                  <a:pos x="0" y="0"/>
                </a:cxn>
              </a:cxnLst>
              <a:rect l="0" t="0" r="r" b="b"/>
              <a:pathLst>
                <a:path w="1" h="22">
                  <a:moveTo>
                    <a:pt x="0" y="0"/>
                  </a:moveTo>
                  <a:lnTo>
                    <a:pt x="0" y="21"/>
                  </a:lnTo>
                  <a:lnTo>
                    <a:pt x="0" y="0"/>
                  </a:lnTo>
                </a:path>
              </a:pathLst>
            </a:cu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491" name="Freeform 11"/>
            <p:cNvSpPr>
              <a:spLocks noChangeArrowheads="1"/>
            </p:cNvSpPr>
            <p:nvPr/>
          </p:nvSpPr>
          <p:spPr bwMode="auto">
            <a:xfrm>
              <a:off x="1822" y="1628"/>
              <a:ext cx="1102" cy="1022"/>
            </a:xfrm>
            <a:custGeom>
              <a:avLst/>
              <a:gdLst/>
              <a:ahLst/>
              <a:cxnLst>
                <a:cxn ang="0">
                  <a:pos x="45" y="244"/>
                </a:cxn>
                <a:cxn ang="0">
                  <a:pos x="105" y="458"/>
                </a:cxn>
                <a:cxn ang="0">
                  <a:pos x="176" y="692"/>
                </a:cxn>
                <a:cxn ang="0">
                  <a:pos x="236" y="841"/>
                </a:cxn>
                <a:cxn ang="0">
                  <a:pos x="28" y="880"/>
                </a:cxn>
                <a:cxn ang="0">
                  <a:pos x="230" y="1003"/>
                </a:cxn>
                <a:cxn ang="0">
                  <a:pos x="409" y="997"/>
                </a:cxn>
                <a:cxn ang="0">
                  <a:pos x="587" y="932"/>
                </a:cxn>
                <a:cxn ang="0">
                  <a:pos x="522" y="964"/>
                </a:cxn>
                <a:cxn ang="0">
                  <a:pos x="605" y="1016"/>
                </a:cxn>
                <a:cxn ang="0">
                  <a:pos x="724" y="815"/>
                </a:cxn>
                <a:cxn ang="0">
                  <a:pos x="897" y="672"/>
                </a:cxn>
                <a:cxn ang="0">
                  <a:pos x="1081" y="536"/>
                </a:cxn>
                <a:cxn ang="0">
                  <a:pos x="1117" y="341"/>
                </a:cxn>
                <a:cxn ang="0">
                  <a:pos x="932" y="289"/>
                </a:cxn>
                <a:cxn ang="0">
                  <a:pos x="742" y="283"/>
                </a:cxn>
                <a:cxn ang="0">
                  <a:pos x="563" y="270"/>
                </a:cxn>
                <a:cxn ang="0">
                  <a:pos x="385" y="179"/>
                </a:cxn>
                <a:cxn ang="0">
                  <a:pos x="313" y="4"/>
                </a:cxn>
                <a:cxn ang="0">
                  <a:pos x="170" y="133"/>
                </a:cxn>
                <a:cxn ang="0">
                  <a:pos x="45" y="295"/>
                </a:cxn>
                <a:cxn ang="0">
                  <a:pos x="45" y="302"/>
                </a:cxn>
              </a:cxnLst>
              <a:rect l="0" t="0" r="r" b="b"/>
              <a:pathLst>
                <a:path w="1143" h="1039">
                  <a:moveTo>
                    <a:pt x="45" y="244"/>
                  </a:moveTo>
                  <a:cubicBezTo>
                    <a:pt x="73" y="313"/>
                    <a:pt x="72" y="389"/>
                    <a:pt x="105" y="458"/>
                  </a:cubicBezTo>
                  <a:cubicBezTo>
                    <a:pt x="140" y="531"/>
                    <a:pt x="138" y="621"/>
                    <a:pt x="176" y="692"/>
                  </a:cubicBezTo>
                  <a:cubicBezTo>
                    <a:pt x="197" y="730"/>
                    <a:pt x="387" y="850"/>
                    <a:pt x="236" y="841"/>
                  </a:cubicBezTo>
                  <a:cubicBezTo>
                    <a:pt x="153" y="835"/>
                    <a:pt x="55" y="802"/>
                    <a:pt x="28" y="880"/>
                  </a:cubicBezTo>
                  <a:cubicBezTo>
                    <a:pt x="0" y="959"/>
                    <a:pt x="162" y="957"/>
                    <a:pt x="230" y="1003"/>
                  </a:cubicBezTo>
                  <a:cubicBezTo>
                    <a:pt x="281" y="1037"/>
                    <a:pt x="359" y="1038"/>
                    <a:pt x="409" y="997"/>
                  </a:cubicBezTo>
                  <a:cubicBezTo>
                    <a:pt x="464" y="951"/>
                    <a:pt x="529" y="957"/>
                    <a:pt x="587" y="932"/>
                  </a:cubicBezTo>
                  <a:cubicBezTo>
                    <a:pt x="754" y="860"/>
                    <a:pt x="548" y="953"/>
                    <a:pt x="522" y="964"/>
                  </a:cubicBezTo>
                  <a:cubicBezTo>
                    <a:pt x="363" y="1028"/>
                    <a:pt x="577" y="1034"/>
                    <a:pt x="605" y="1016"/>
                  </a:cubicBezTo>
                  <a:cubicBezTo>
                    <a:pt x="671" y="974"/>
                    <a:pt x="686" y="883"/>
                    <a:pt x="724" y="815"/>
                  </a:cubicBezTo>
                  <a:cubicBezTo>
                    <a:pt x="760" y="749"/>
                    <a:pt x="816" y="657"/>
                    <a:pt x="897" y="672"/>
                  </a:cubicBezTo>
                  <a:cubicBezTo>
                    <a:pt x="989" y="689"/>
                    <a:pt x="1025" y="582"/>
                    <a:pt x="1081" y="536"/>
                  </a:cubicBezTo>
                  <a:cubicBezTo>
                    <a:pt x="1142" y="486"/>
                    <a:pt x="1134" y="404"/>
                    <a:pt x="1117" y="341"/>
                  </a:cubicBezTo>
                  <a:cubicBezTo>
                    <a:pt x="1095" y="262"/>
                    <a:pt x="996" y="291"/>
                    <a:pt x="932" y="289"/>
                  </a:cubicBezTo>
                  <a:cubicBezTo>
                    <a:pt x="869" y="287"/>
                    <a:pt x="804" y="300"/>
                    <a:pt x="742" y="283"/>
                  </a:cubicBezTo>
                  <a:cubicBezTo>
                    <a:pt x="682" y="266"/>
                    <a:pt x="621" y="284"/>
                    <a:pt x="563" y="270"/>
                  </a:cubicBezTo>
                  <a:cubicBezTo>
                    <a:pt x="498" y="253"/>
                    <a:pt x="414" y="274"/>
                    <a:pt x="385" y="179"/>
                  </a:cubicBezTo>
                  <a:cubicBezTo>
                    <a:pt x="366" y="118"/>
                    <a:pt x="413" y="0"/>
                    <a:pt x="313" y="4"/>
                  </a:cubicBezTo>
                  <a:cubicBezTo>
                    <a:pt x="251" y="6"/>
                    <a:pt x="184" y="54"/>
                    <a:pt x="170" y="133"/>
                  </a:cubicBezTo>
                  <a:cubicBezTo>
                    <a:pt x="159" y="202"/>
                    <a:pt x="119" y="282"/>
                    <a:pt x="45" y="295"/>
                  </a:cubicBezTo>
                  <a:lnTo>
                    <a:pt x="45" y="302"/>
                  </a:lnTo>
                </a:path>
              </a:pathLst>
            </a:custGeom>
            <a:noFill/>
            <a:ln w="9360">
              <a:solidFill>
                <a:srgbClr val="80808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490" name="Freeform 10"/>
            <p:cNvSpPr>
              <a:spLocks noChangeArrowheads="1"/>
            </p:cNvSpPr>
            <p:nvPr/>
          </p:nvSpPr>
          <p:spPr bwMode="auto">
            <a:xfrm>
              <a:off x="1821" y="1647"/>
              <a:ext cx="1185" cy="967"/>
            </a:xfrm>
            <a:custGeom>
              <a:avLst/>
              <a:gdLst/>
              <a:ahLst/>
              <a:cxnLst>
                <a:cxn ang="0">
                  <a:pos x="53" y="253"/>
                </a:cxn>
                <a:cxn ang="0">
                  <a:pos x="18" y="460"/>
                </a:cxn>
                <a:cxn ang="0">
                  <a:pos x="59" y="675"/>
                </a:cxn>
                <a:cxn ang="0">
                  <a:pos x="23" y="869"/>
                </a:cxn>
                <a:cxn ang="0">
                  <a:pos x="148" y="993"/>
                </a:cxn>
                <a:cxn ang="0">
                  <a:pos x="333" y="986"/>
                </a:cxn>
                <a:cxn ang="0">
                  <a:pos x="517" y="999"/>
                </a:cxn>
                <a:cxn ang="0">
                  <a:pos x="720" y="941"/>
                </a:cxn>
                <a:cxn ang="0">
                  <a:pos x="887" y="733"/>
                </a:cxn>
                <a:cxn ang="0">
                  <a:pos x="1035" y="545"/>
                </a:cxn>
                <a:cxn ang="0">
                  <a:pos x="1178" y="344"/>
                </a:cxn>
                <a:cxn ang="0">
                  <a:pos x="1071" y="265"/>
                </a:cxn>
                <a:cxn ang="0">
                  <a:pos x="893" y="292"/>
                </a:cxn>
                <a:cxn ang="0">
                  <a:pos x="702" y="292"/>
                </a:cxn>
                <a:cxn ang="0">
                  <a:pos x="517" y="259"/>
                </a:cxn>
                <a:cxn ang="0">
                  <a:pos x="363" y="103"/>
                </a:cxn>
                <a:cxn ang="0">
                  <a:pos x="184" y="52"/>
                </a:cxn>
                <a:cxn ang="0">
                  <a:pos x="59" y="246"/>
                </a:cxn>
                <a:cxn ang="0">
                  <a:pos x="53" y="324"/>
                </a:cxn>
                <a:cxn ang="0">
                  <a:pos x="53" y="350"/>
                </a:cxn>
              </a:cxnLst>
              <a:rect l="0" t="0" r="r" b="b"/>
              <a:pathLst>
                <a:path w="1238" h="1017">
                  <a:moveTo>
                    <a:pt x="53" y="253"/>
                  </a:moveTo>
                  <a:cubicBezTo>
                    <a:pt x="64" y="325"/>
                    <a:pt x="34" y="392"/>
                    <a:pt x="18" y="460"/>
                  </a:cubicBezTo>
                  <a:cubicBezTo>
                    <a:pt x="0" y="534"/>
                    <a:pt x="2" y="636"/>
                    <a:pt x="59" y="675"/>
                  </a:cubicBezTo>
                  <a:cubicBezTo>
                    <a:pt x="239" y="796"/>
                    <a:pt x="39" y="779"/>
                    <a:pt x="23" y="869"/>
                  </a:cubicBezTo>
                  <a:cubicBezTo>
                    <a:pt x="9" y="950"/>
                    <a:pt x="86" y="1000"/>
                    <a:pt x="148" y="993"/>
                  </a:cubicBezTo>
                  <a:cubicBezTo>
                    <a:pt x="209" y="985"/>
                    <a:pt x="277" y="1016"/>
                    <a:pt x="333" y="986"/>
                  </a:cubicBezTo>
                  <a:cubicBezTo>
                    <a:pt x="403" y="948"/>
                    <a:pt x="453" y="992"/>
                    <a:pt x="517" y="999"/>
                  </a:cubicBezTo>
                  <a:cubicBezTo>
                    <a:pt x="591" y="1007"/>
                    <a:pt x="667" y="991"/>
                    <a:pt x="720" y="941"/>
                  </a:cubicBezTo>
                  <a:cubicBezTo>
                    <a:pt x="782" y="882"/>
                    <a:pt x="869" y="830"/>
                    <a:pt x="887" y="733"/>
                  </a:cubicBezTo>
                  <a:cubicBezTo>
                    <a:pt x="902" y="646"/>
                    <a:pt x="981" y="602"/>
                    <a:pt x="1035" y="545"/>
                  </a:cubicBezTo>
                  <a:cubicBezTo>
                    <a:pt x="1091" y="486"/>
                    <a:pt x="1133" y="418"/>
                    <a:pt x="1178" y="344"/>
                  </a:cubicBezTo>
                  <a:cubicBezTo>
                    <a:pt x="1237" y="248"/>
                    <a:pt x="1127" y="218"/>
                    <a:pt x="1071" y="265"/>
                  </a:cubicBezTo>
                  <a:cubicBezTo>
                    <a:pt x="1023" y="306"/>
                    <a:pt x="952" y="288"/>
                    <a:pt x="893" y="292"/>
                  </a:cubicBezTo>
                  <a:cubicBezTo>
                    <a:pt x="830" y="296"/>
                    <a:pt x="764" y="306"/>
                    <a:pt x="702" y="292"/>
                  </a:cubicBezTo>
                  <a:cubicBezTo>
                    <a:pt x="639" y="277"/>
                    <a:pt x="579" y="265"/>
                    <a:pt x="517" y="259"/>
                  </a:cubicBezTo>
                  <a:cubicBezTo>
                    <a:pt x="437" y="251"/>
                    <a:pt x="390" y="172"/>
                    <a:pt x="363" y="103"/>
                  </a:cubicBezTo>
                  <a:cubicBezTo>
                    <a:pt x="322" y="0"/>
                    <a:pt x="247" y="35"/>
                    <a:pt x="184" y="52"/>
                  </a:cubicBezTo>
                  <a:cubicBezTo>
                    <a:pt x="114" y="70"/>
                    <a:pt x="77" y="167"/>
                    <a:pt x="59" y="246"/>
                  </a:cubicBezTo>
                  <a:lnTo>
                    <a:pt x="53" y="324"/>
                  </a:lnTo>
                  <a:lnTo>
                    <a:pt x="53" y="350"/>
                  </a:lnTo>
                </a:path>
              </a:pathLst>
            </a:custGeom>
            <a:noFill/>
            <a:ln w="9360">
              <a:solidFill>
                <a:srgbClr val="80808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489" name="Freeform 9"/>
            <p:cNvSpPr>
              <a:spLocks noChangeArrowheads="1"/>
            </p:cNvSpPr>
            <p:nvPr/>
          </p:nvSpPr>
          <p:spPr bwMode="auto">
            <a:xfrm>
              <a:off x="1805" y="1679"/>
              <a:ext cx="1093" cy="948"/>
            </a:xfrm>
            <a:custGeom>
              <a:avLst/>
              <a:gdLst/>
              <a:ahLst/>
              <a:cxnLst>
                <a:cxn ang="0">
                  <a:pos x="134" y="38"/>
                </a:cxn>
                <a:cxn ang="0">
                  <a:pos x="128" y="245"/>
                </a:cxn>
                <a:cxn ang="0">
                  <a:pos x="74" y="447"/>
                </a:cxn>
                <a:cxn ang="0">
                  <a:pos x="110" y="642"/>
                </a:cxn>
                <a:cxn ang="0">
                  <a:pos x="170" y="836"/>
                </a:cxn>
                <a:cxn ang="0">
                  <a:pos x="348" y="882"/>
                </a:cxn>
                <a:cxn ang="0">
                  <a:pos x="527" y="927"/>
                </a:cxn>
                <a:cxn ang="0">
                  <a:pos x="705" y="934"/>
                </a:cxn>
                <a:cxn ang="0">
                  <a:pos x="860" y="791"/>
                </a:cxn>
                <a:cxn ang="0">
                  <a:pos x="1003" y="590"/>
                </a:cxn>
                <a:cxn ang="0">
                  <a:pos x="1110" y="395"/>
                </a:cxn>
                <a:cxn ang="0">
                  <a:pos x="1080" y="226"/>
                </a:cxn>
                <a:cxn ang="0">
                  <a:pos x="902" y="259"/>
                </a:cxn>
                <a:cxn ang="0">
                  <a:pos x="712" y="388"/>
                </a:cxn>
                <a:cxn ang="0">
                  <a:pos x="497" y="330"/>
                </a:cxn>
                <a:cxn ang="0">
                  <a:pos x="402" y="161"/>
                </a:cxn>
                <a:cxn ang="0">
                  <a:pos x="318" y="5"/>
                </a:cxn>
                <a:cxn ang="0">
                  <a:pos x="140" y="38"/>
                </a:cxn>
                <a:cxn ang="0">
                  <a:pos x="134" y="109"/>
                </a:cxn>
                <a:cxn ang="0">
                  <a:pos x="134" y="116"/>
                </a:cxn>
                <a:cxn ang="0">
                  <a:pos x="134" y="38"/>
                </a:cxn>
              </a:cxnLst>
              <a:rect l="0" t="0" r="r" b="b"/>
              <a:pathLst>
                <a:path w="1193" h="983">
                  <a:moveTo>
                    <a:pt x="134" y="38"/>
                  </a:moveTo>
                  <a:cubicBezTo>
                    <a:pt x="123" y="107"/>
                    <a:pt x="137" y="177"/>
                    <a:pt x="128" y="245"/>
                  </a:cubicBezTo>
                  <a:cubicBezTo>
                    <a:pt x="118" y="318"/>
                    <a:pt x="170" y="389"/>
                    <a:pt x="74" y="447"/>
                  </a:cubicBezTo>
                  <a:cubicBezTo>
                    <a:pt x="0" y="492"/>
                    <a:pt x="78" y="589"/>
                    <a:pt x="110" y="642"/>
                  </a:cubicBezTo>
                  <a:cubicBezTo>
                    <a:pt x="154" y="714"/>
                    <a:pt x="54" y="783"/>
                    <a:pt x="170" y="836"/>
                  </a:cubicBezTo>
                  <a:cubicBezTo>
                    <a:pt x="235" y="867"/>
                    <a:pt x="281" y="865"/>
                    <a:pt x="348" y="882"/>
                  </a:cubicBezTo>
                  <a:cubicBezTo>
                    <a:pt x="411" y="897"/>
                    <a:pt x="478" y="888"/>
                    <a:pt x="527" y="927"/>
                  </a:cubicBezTo>
                  <a:cubicBezTo>
                    <a:pt x="595" y="982"/>
                    <a:pt x="636" y="939"/>
                    <a:pt x="705" y="934"/>
                  </a:cubicBezTo>
                  <a:cubicBezTo>
                    <a:pt x="772" y="928"/>
                    <a:pt x="846" y="880"/>
                    <a:pt x="860" y="791"/>
                  </a:cubicBezTo>
                  <a:cubicBezTo>
                    <a:pt x="875" y="697"/>
                    <a:pt x="962" y="668"/>
                    <a:pt x="1003" y="590"/>
                  </a:cubicBezTo>
                  <a:cubicBezTo>
                    <a:pt x="1036" y="527"/>
                    <a:pt x="1118" y="482"/>
                    <a:pt x="1110" y="395"/>
                  </a:cubicBezTo>
                  <a:cubicBezTo>
                    <a:pt x="1105" y="340"/>
                    <a:pt x="1192" y="236"/>
                    <a:pt x="1080" y="226"/>
                  </a:cubicBezTo>
                  <a:cubicBezTo>
                    <a:pt x="1019" y="221"/>
                    <a:pt x="957" y="233"/>
                    <a:pt x="902" y="259"/>
                  </a:cubicBezTo>
                  <a:cubicBezTo>
                    <a:pt x="833" y="290"/>
                    <a:pt x="783" y="360"/>
                    <a:pt x="712" y="388"/>
                  </a:cubicBezTo>
                  <a:cubicBezTo>
                    <a:pt x="636" y="418"/>
                    <a:pt x="566" y="349"/>
                    <a:pt x="497" y="330"/>
                  </a:cubicBezTo>
                  <a:cubicBezTo>
                    <a:pt x="415" y="308"/>
                    <a:pt x="402" y="225"/>
                    <a:pt x="402" y="161"/>
                  </a:cubicBezTo>
                  <a:cubicBezTo>
                    <a:pt x="402" y="98"/>
                    <a:pt x="411" y="0"/>
                    <a:pt x="318" y="5"/>
                  </a:cubicBezTo>
                  <a:cubicBezTo>
                    <a:pt x="257" y="9"/>
                    <a:pt x="197" y="18"/>
                    <a:pt x="140" y="38"/>
                  </a:cubicBezTo>
                  <a:lnTo>
                    <a:pt x="134" y="109"/>
                  </a:lnTo>
                  <a:lnTo>
                    <a:pt x="134" y="116"/>
                  </a:lnTo>
                  <a:lnTo>
                    <a:pt x="134" y="38"/>
                  </a:lnTo>
                </a:path>
              </a:pathLst>
            </a:custGeom>
            <a:solidFill>
              <a:srgbClr val="808080"/>
            </a:solidFill>
            <a:ln w="9360">
              <a:solidFill>
                <a:srgbClr val="80808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488" name="Freeform 8"/>
            <p:cNvSpPr>
              <a:spLocks noChangeArrowheads="1"/>
            </p:cNvSpPr>
            <p:nvPr/>
          </p:nvSpPr>
          <p:spPr bwMode="auto">
            <a:xfrm>
              <a:off x="2425" y="1783"/>
              <a:ext cx="826" cy="797"/>
            </a:xfrm>
            <a:custGeom>
              <a:avLst/>
              <a:gdLst/>
              <a:ahLst/>
              <a:cxnLst>
                <a:cxn ang="0">
                  <a:pos x="250" y="37"/>
                </a:cxn>
                <a:cxn ang="0">
                  <a:pos x="71" y="160"/>
                </a:cxn>
                <a:cxn ang="0">
                  <a:pos x="42" y="362"/>
                </a:cxn>
                <a:cxn ang="0">
                  <a:pos x="250" y="595"/>
                </a:cxn>
                <a:cxn ang="0">
                  <a:pos x="435" y="705"/>
                </a:cxn>
                <a:cxn ang="0">
                  <a:pos x="577" y="803"/>
                </a:cxn>
                <a:cxn ang="0">
                  <a:pos x="756" y="790"/>
                </a:cxn>
                <a:cxn ang="0">
                  <a:pos x="833" y="582"/>
                </a:cxn>
                <a:cxn ang="0">
                  <a:pos x="833" y="381"/>
                </a:cxn>
                <a:cxn ang="0">
                  <a:pos x="720" y="251"/>
                </a:cxn>
                <a:cxn ang="0">
                  <a:pos x="536" y="167"/>
                </a:cxn>
                <a:cxn ang="0">
                  <a:pos x="351" y="89"/>
                </a:cxn>
                <a:cxn ang="0">
                  <a:pos x="173" y="69"/>
                </a:cxn>
                <a:cxn ang="0">
                  <a:pos x="143" y="63"/>
                </a:cxn>
                <a:cxn ang="0">
                  <a:pos x="250" y="37"/>
                </a:cxn>
              </a:cxnLst>
              <a:rect l="0" t="0" r="r" b="b"/>
              <a:pathLst>
                <a:path w="886" h="850">
                  <a:moveTo>
                    <a:pt x="250" y="37"/>
                  </a:moveTo>
                  <a:cubicBezTo>
                    <a:pt x="163" y="0"/>
                    <a:pt x="128" y="120"/>
                    <a:pt x="71" y="160"/>
                  </a:cubicBezTo>
                  <a:cubicBezTo>
                    <a:pt x="11" y="203"/>
                    <a:pt x="0" y="307"/>
                    <a:pt x="42" y="362"/>
                  </a:cubicBezTo>
                  <a:cubicBezTo>
                    <a:pt x="106" y="445"/>
                    <a:pt x="180" y="517"/>
                    <a:pt x="250" y="595"/>
                  </a:cubicBezTo>
                  <a:cubicBezTo>
                    <a:pt x="307" y="658"/>
                    <a:pt x="432" y="584"/>
                    <a:pt x="435" y="705"/>
                  </a:cubicBezTo>
                  <a:cubicBezTo>
                    <a:pt x="436" y="795"/>
                    <a:pt x="527" y="779"/>
                    <a:pt x="577" y="803"/>
                  </a:cubicBezTo>
                  <a:cubicBezTo>
                    <a:pt x="637" y="831"/>
                    <a:pt x="706" y="849"/>
                    <a:pt x="756" y="790"/>
                  </a:cubicBezTo>
                  <a:cubicBezTo>
                    <a:pt x="803" y="734"/>
                    <a:pt x="854" y="664"/>
                    <a:pt x="833" y="582"/>
                  </a:cubicBezTo>
                  <a:cubicBezTo>
                    <a:pt x="817" y="517"/>
                    <a:pt x="806" y="441"/>
                    <a:pt x="833" y="381"/>
                  </a:cubicBezTo>
                  <a:cubicBezTo>
                    <a:pt x="885" y="266"/>
                    <a:pt x="757" y="296"/>
                    <a:pt x="720" y="251"/>
                  </a:cubicBezTo>
                  <a:cubicBezTo>
                    <a:pt x="671" y="192"/>
                    <a:pt x="581" y="233"/>
                    <a:pt x="536" y="167"/>
                  </a:cubicBezTo>
                  <a:cubicBezTo>
                    <a:pt x="486" y="93"/>
                    <a:pt x="413" y="132"/>
                    <a:pt x="351" y="89"/>
                  </a:cubicBezTo>
                  <a:cubicBezTo>
                    <a:pt x="299" y="53"/>
                    <a:pt x="232" y="85"/>
                    <a:pt x="173" y="69"/>
                  </a:cubicBezTo>
                  <a:lnTo>
                    <a:pt x="143" y="63"/>
                  </a:lnTo>
                  <a:lnTo>
                    <a:pt x="250" y="37"/>
                  </a:lnTo>
                </a:path>
              </a:pathLst>
            </a:custGeom>
            <a:solidFill>
              <a:srgbClr val="4C4C4C"/>
            </a:solidFill>
            <a:ln w="9360">
              <a:solidFill>
                <a:srgbClr val="80808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487" name="Freeform 7"/>
            <p:cNvSpPr>
              <a:spLocks noChangeArrowheads="1"/>
            </p:cNvSpPr>
            <p:nvPr/>
          </p:nvSpPr>
          <p:spPr bwMode="auto">
            <a:xfrm>
              <a:off x="2753" y="1534"/>
              <a:ext cx="516" cy="502"/>
            </a:xfrm>
            <a:custGeom>
              <a:avLst/>
              <a:gdLst/>
              <a:ahLst/>
              <a:cxnLst>
                <a:cxn ang="0">
                  <a:pos x="36" y="302"/>
                </a:cxn>
                <a:cxn ang="0">
                  <a:pos x="125" y="503"/>
                </a:cxn>
                <a:cxn ang="0">
                  <a:pos x="310" y="568"/>
                </a:cxn>
                <a:cxn ang="0">
                  <a:pos x="488" y="431"/>
                </a:cxn>
                <a:cxn ang="0">
                  <a:pos x="441" y="334"/>
                </a:cxn>
                <a:cxn ang="0">
                  <a:pos x="441" y="516"/>
                </a:cxn>
                <a:cxn ang="0">
                  <a:pos x="500" y="470"/>
                </a:cxn>
                <a:cxn ang="0">
                  <a:pos x="464" y="224"/>
                </a:cxn>
                <a:cxn ang="0">
                  <a:pos x="262" y="100"/>
                </a:cxn>
                <a:cxn ang="0">
                  <a:pos x="125" y="211"/>
                </a:cxn>
                <a:cxn ang="0">
                  <a:pos x="66" y="263"/>
                </a:cxn>
                <a:cxn ang="0">
                  <a:pos x="6" y="308"/>
                </a:cxn>
                <a:cxn ang="0">
                  <a:pos x="0" y="315"/>
                </a:cxn>
                <a:cxn ang="0">
                  <a:pos x="36" y="302"/>
                </a:cxn>
              </a:cxnLst>
              <a:rect l="0" t="0" r="r" b="b"/>
              <a:pathLst>
                <a:path w="588" h="645">
                  <a:moveTo>
                    <a:pt x="36" y="302"/>
                  </a:moveTo>
                  <a:cubicBezTo>
                    <a:pt x="21" y="379"/>
                    <a:pt x="58" y="458"/>
                    <a:pt x="125" y="503"/>
                  </a:cubicBezTo>
                  <a:cubicBezTo>
                    <a:pt x="185" y="542"/>
                    <a:pt x="245" y="577"/>
                    <a:pt x="310" y="568"/>
                  </a:cubicBezTo>
                  <a:cubicBezTo>
                    <a:pt x="383" y="558"/>
                    <a:pt x="414" y="462"/>
                    <a:pt x="488" y="431"/>
                  </a:cubicBezTo>
                  <a:cubicBezTo>
                    <a:pt x="523" y="417"/>
                    <a:pt x="547" y="233"/>
                    <a:pt x="441" y="334"/>
                  </a:cubicBezTo>
                  <a:cubicBezTo>
                    <a:pt x="283" y="483"/>
                    <a:pt x="587" y="321"/>
                    <a:pt x="441" y="516"/>
                  </a:cubicBezTo>
                  <a:cubicBezTo>
                    <a:pt x="344" y="644"/>
                    <a:pt x="516" y="538"/>
                    <a:pt x="500" y="470"/>
                  </a:cubicBezTo>
                  <a:cubicBezTo>
                    <a:pt x="481" y="392"/>
                    <a:pt x="559" y="254"/>
                    <a:pt x="464" y="224"/>
                  </a:cubicBezTo>
                  <a:cubicBezTo>
                    <a:pt x="384" y="198"/>
                    <a:pt x="370" y="0"/>
                    <a:pt x="262" y="100"/>
                  </a:cubicBezTo>
                  <a:cubicBezTo>
                    <a:pt x="220" y="139"/>
                    <a:pt x="111" y="114"/>
                    <a:pt x="125" y="211"/>
                  </a:cubicBezTo>
                  <a:lnTo>
                    <a:pt x="66" y="263"/>
                  </a:lnTo>
                  <a:lnTo>
                    <a:pt x="6" y="308"/>
                  </a:lnTo>
                  <a:lnTo>
                    <a:pt x="0" y="315"/>
                  </a:lnTo>
                  <a:lnTo>
                    <a:pt x="36" y="302"/>
                  </a:lnTo>
                </a:path>
              </a:pathLst>
            </a:custGeom>
            <a:solidFill>
              <a:srgbClr val="333333"/>
            </a:solidFill>
            <a:ln w="9360">
              <a:solidFill>
                <a:srgbClr val="80808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486" name="Freeform 6"/>
            <p:cNvSpPr>
              <a:spLocks noChangeArrowheads="1"/>
            </p:cNvSpPr>
            <p:nvPr/>
          </p:nvSpPr>
          <p:spPr bwMode="auto">
            <a:xfrm>
              <a:off x="2643" y="851"/>
              <a:ext cx="708" cy="877"/>
            </a:xfrm>
            <a:custGeom>
              <a:avLst/>
              <a:gdLst/>
              <a:ahLst/>
              <a:cxnLst>
                <a:cxn ang="0">
                  <a:pos x="77" y="350"/>
                </a:cxn>
                <a:cxn ang="0">
                  <a:pos x="29" y="545"/>
                </a:cxn>
                <a:cxn ang="0">
                  <a:pos x="53" y="759"/>
                </a:cxn>
                <a:cxn ang="0">
                  <a:pos x="267" y="921"/>
                </a:cxn>
                <a:cxn ang="0">
                  <a:pos x="434" y="778"/>
                </a:cxn>
                <a:cxn ang="0">
                  <a:pos x="606" y="616"/>
                </a:cxn>
                <a:cxn ang="0">
                  <a:pos x="701" y="421"/>
                </a:cxn>
                <a:cxn ang="0">
                  <a:pos x="719" y="207"/>
                </a:cxn>
                <a:cxn ang="0">
                  <a:pos x="565" y="97"/>
                </a:cxn>
                <a:cxn ang="0">
                  <a:pos x="368" y="90"/>
                </a:cxn>
                <a:cxn ang="0">
                  <a:pos x="178" y="201"/>
                </a:cxn>
                <a:cxn ang="0">
                  <a:pos x="112" y="343"/>
                </a:cxn>
                <a:cxn ang="0">
                  <a:pos x="100" y="415"/>
                </a:cxn>
                <a:cxn ang="0">
                  <a:pos x="88" y="467"/>
                </a:cxn>
                <a:cxn ang="0">
                  <a:pos x="77" y="350"/>
                </a:cxn>
              </a:cxnLst>
              <a:rect l="0" t="0" r="r" b="b"/>
              <a:pathLst>
                <a:path w="731" h="996">
                  <a:moveTo>
                    <a:pt x="77" y="350"/>
                  </a:moveTo>
                  <a:cubicBezTo>
                    <a:pt x="52" y="412"/>
                    <a:pt x="46" y="479"/>
                    <a:pt x="29" y="545"/>
                  </a:cubicBezTo>
                  <a:cubicBezTo>
                    <a:pt x="11" y="614"/>
                    <a:pt x="0" y="711"/>
                    <a:pt x="53" y="759"/>
                  </a:cubicBezTo>
                  <a:cubicBezTo>
                    <a:pt x="120" y="819"/>
                    <a:pt x="192" y="995"/>
                    <a:pt x="267" y="921"/>
                  </a:cubicBezTo>
                  <a:cubicBezTo>
                    <a:pt x="330" y="859"/>
                    <a:pt x="362" y="790"/>
                    <a:pt x="434" y="778"/>
                  </a:cubicBezTo>
                  <a:cubicBezTo>
                    <a:pt x="514" y="765"/>
                    <a:pt x="588" y="696"/>
                    <a:pt x="606" y="616"/>
                  </a:cubicBezTo>
                  <a:cubicBezTo>
                    <a:pt x="627" y="528"/>
                    <a:pt x="681" y="493"/>
                    <a:pt x="701" y="421"/>
                  </a:cubicBezTo>
                  <a:cubicBezTo>
                    <a:pt x="721" y="353"/>
                    <a:pt x="730" y="278"/>
                    <a:pt x="719" y="207"/>
                  </a:cubicBezTo>
                  <a:cubicBezTo>
                    <a:pt x="709" y="139"/>
                    <a:pt x="638" y="55"/>
                    <a:pt x="565" y="97"/>
                  </a:cubicBezTo>
                  <a:cubicBezTo>
                    <a:pt x="485" y="142"/>
                    <a:pt x="462" y="0"/>
                    <a:pt x="368" y="90"/>
                  </a:cubicBezTo>
                  <a:cubicBezTo>
                    <a:pt x="313" y="144"/>
                    <a:pt x="272" y="238"/>
                    <a:pt x="178" y="201"/>
                  </a:cubicBezTo>
                  <a:cubicBezTo>
                    <a:pt x="79" y="162"/>
                    <a:pt x="125" y="294"/>
                    <a:pt x="112" y="343"/>
                  </a:cubicBezTo>
                  <a:lnTo>
                    <a:pt x="100" y="415"/>
                  </a:lnTo>
                  <a:lnTo>
                    <a:pt x="88" y="467"/>
                  </a:lnTo>
                  <a:lnTo>
                    <a:pt x="77" y="350"/>
                  </a:lnTo>
                </a:path>
              </a:pathLst>
            </a:custGeom>
            <a:solidFill>
              <a:srgbClr val="808080"/>
            </a:solidFill>
            <a:ln w="9360">
              <a:solidFill>
                <a:srgbClr val="80808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485" name="Freeform 5"/>
            <p:cNvSpPr>
              <a:spLocks noChangeArrowheads="1"/>
            </p:cNvSpPr>
            <p:nvPr/>
          </p:nvSpPr>
          <p:spPr bwMode="auto">
            <a:xfrm>
              <a:off x="1670" y="610"/>
              <a:ext cx="934" cy="648"/>
            </a:xfrm>
            <a:custGeom>
              <a:avLst/>
              <a:gdLst/>
              <a:ahLst/>
              <a:cxnLst>
                <a:cxn ang="0">
                  <a:pos x="45" y="304"/>
                </a:cxn>
                <a:cxn ang="0">
                  <a:pos x="69" y="506"/>
                </a:cxn>
                <a:cxn ang="0">
                  <a:pos x="230" y="610"/>
                </a:cxn>
                <a:cxn ang="0">
                  <a:pos x="426" y="674"/>
                </a:cxn>
                <a:cxn ang="0">
                  <a:pos x="605" y="649"/>
                </a:cxn>
                <a:cxn ang="0">
                  <a:pos x="790" y="584"/>
                </a:cxn>
                <a:cxn ang="0">
                  <a:pos x="897" y="389"/>
                </a:cxn>
                <a:cxn ang="0">
                  <a:pos x="801" y="461"/>
                </a:cxn>
                <a:cxn ang="0">
                  <a:pos x="885" y="584"/>
                </a:cxn>
                <a:cxn ang="0">
                  <a:pos x="915" y="383"/>
                </a:cxn>
                <a:cxn ang="0">
                  <a:pos x="885" y="188"/>
                </a:cxn>
                <a:cxn ang="0">
                  <a:pos x="766" y="32"/>
                </a:cxn>
                <a:cxn ang="0">
                  <a:pos x="558" y="32"/>
                </a:cxn>
                <a:cxn ang="0">
                  <a:pos x="367" y="110"/>
                </a:cxn>
                <a:cxn ang="0">
                  <a:pos x="183" y="214"/>
                </a:cxn>
                <a:cxn ang="0">
                  <a:pos x="111" y="233"/>
                </a:cxn>
                <a:cxn ang="0">
                  <a:pos x="51" y="253"/>
                </a:cxn>
                <a:cxn ang="0">
                  <a:pos x="51" y="311"/>
                </a:cxn>
                <a:cxn ang="0">
                  <a:pos x="45" y="304"/>
                </a:cxn>
              </a:cxnLst>
              <a:rect l="0" t="0" r="r" b="b"/>
              <a:pathLst>
                <a:path w="1081" h="696">
                  <a:moveTo>
                    <a:pt x="45" y="304"/>
                  </a:moveTo>
                  <a:cubicBezTo>
                    <a:pt x="0" y="372"/>
                    <a:pt x="57" y="441"/>
                    <a:pt x="69" y="506"/>
                  </a:cubicBezTo>
                  <a:cubicBezTo>
                    <a:pt x="85" y="588"/>
                    <a:pt x="168" y="636"/>
                    <a:pt x="230" y="610"/>
                  </a:cubicBezTo>
                  <a:cubicBezTo>
                    <a:pt x="332" y="566"/>
                    <a:pt x="298" y="695"/>
                    <a:pt x="426" y="674"/>
                  </a:cubicBezTo>
                  <a:cubicBezTo>
                    <a:pt x="499" y="663"/>
                    <a:pt x="545" y="648"/>
                    <a:pt x="605" y="649"/>
                  </a:cubicBezTo>
                  <a:cubicBezTo>
                    <a:pt x="696" y="649"/>
                    <a:pt x="703" y="592"/>
                    <a:pt x="790" y="584"/>
                  </a:cubicBezTo>
                  <a:cubicBezTo>
                    <a:pt x="885" y="574"/>
                    <a:pt x="785" y="354"/>
                    <a:pt x="897" y="389"/>
                  </a:cubicBezTo>
                  <a:cubicBezTo>
                    <a:pt x="1080" y="445"/>
                    <a:pt x="833" y="417"/>
                    <a:pt x="801" y="461"/>
                  </a:cubicBezTo>
                  <a:cubicBezTo>
                    <a:pt x="774" y="498"/>
                    <a:pt x="828" y="685"/>
                    <a:pt x="885" y="584"/>
                  </a:cubicBezTo>
                  <a:cubicBezTo>
                    <a:pt x="918" y="525"/>
                    <a:pt x="898" y="448"/>
                    <a:pt x="915" y="383"/>
                  </a:cubicBezTo>
                  <a:cubicBezTo>
                    <a:pt x="930" y="320"/>
                    <a:pt x="909" y="268"/>
                    <a:pt x="885" y="188"/>
                  </a:cubicBezTo>
                  <a:cubicBezTo>
                    <a:pt x="860" y="105"/>
                    <a:pt x="830" y="36"/>
                    <a:pt x="766" y="32"/>
                  </a:cubicBezTo>
                  <a:cubicBezTo>
                    <a:pt x="697" y="28"/>
                    <a:pt x="624" y="53"/>
                    <a:pt x="558" y="32"/>
                  </a:cubicBezTo>
                  <a:cubicBezTo>
                    <a:pt x="459" y="0"/>
                    <a:pt x="449" y="132"/>
                    <a:pt x="367" y="110"/>
                  </a:cubicBezTo>
                  <a:cubicBezTo>
                    <a:pt x="271" y="84"/>
                    <a:pt x="274" y="227"/>
                    <a:pt x="183" y="214"/>
                  </a:cubicBezTo>
                  <a:lnTo>
                    <a:pt x="111" y="233"/>
                  </a:lnTo>
                  <a:lnTo>
                    <a:pt x="51" y="253"/>
                  </a:lnTo>
                  <a:lnTo>
                    <a:pt x="51" y="311"/>
                  </a:lnTo>
                  <a:lnTo>
                    <a:pt x="45" y="304"/>
                  </a:lnTo>
                </a:path>
              </a:pathLst>
            </a:custGeom>
            <a:solidFill>
              <a:srgbClr val="333333"/>
            </a:solidFill>
            <a:ln w="9360">
              <a:solidFill>
                <a:srgbClr val="33333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0483" name="AutoShape 3"/>
          <p:cNvSpPr>
            <a:spLocks noChangeShapeType="1"/>
          </p:cNvSpPr>
          <p:nvPr/>
        </p:nvSpPr>
        <p:spPr bwMode="auto">
          <a:xfrm flipH="1">
            <a:off x="1498129" y="2435175"/>
            <a:ext cx="77152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0494" name="AutoShape 14"/>
          <p:cNvSpPr>
            <a:spLocks noChangeShapeType="1"/>
          </p:cNvSpPr>
          <p:nvPr/>
        </p:nvSpPr>
        <p:spPr bwMode="auto">
          <a:xfrm flipV="1">
            <a:off x="1907704" y="2420888"/>
            <a:ext cx="0" cy="5715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0481" name="AutoShape 1"/>
          <p:cNvSpPr>
            <a:spLocks noChangeShapeType="1"/>
          </p:cNvSpPr>
          <p:nvPr/>
        </p:nvSpPr>
        <p:spPr bwMode="auto">
          <a:xfrm>
            <a:off x="1907704" y="3645024"/>
            <a:ext cx="0" cy="7016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0482" name="Freeform 2"/>
          <p:cNvSpPr>
            <a:spLocks/>
          </p:cNvSpPr>
          <p:nvPr/>
        </p:nvSpPr>
        <p:spPr bwMode="auto">
          <a:xfrm>
            <a:off x="4788024" y="1340768"/>
            <a:ext cx="228600" cy="125413"/>
          </a:xfrm>
          <a:custGeom>
            <a:avLst/>
            <a:gdLst/>
            <a:ahLst/>
            <a:cxnLst>
              <a:cxn ang="0">
                <a:pos x="0" y="42"/>
              </a:cxn>
              <a:cxn ang="0">
                <a:pos x="150" y="192"/>
              </a:cxn>
              <a:cxn ang="0">
                <a:pos x="255" y="12"/>
              </a:cxn>
              <a:cxn ang="0">
                <a:pos x="360" y="117"/>
              </a:cxn>
            </a:cxnLst>
            <a:rect l="0" t="0" r="r" b="b"/>
            <a:pathLst>
              <a:path w="360" h="197">
                <a:moveTo>
                  <a:pt x="0" y="42"/>
                </a:moveTo>
                <a:cubicBezTo>
                  <a:pt x="53" y="119"/>
                  <a:pt x="107" y="197"/>
                  <a:pt x="150" y="192"/>
                </a:cubicBezTo>
                <a:cubicBezTo>
                  <a:pt x="193" y="187"/>
                  <a:pt x="220" y="24"/>
                  <a:pt x="255" y="12"/>
                </a:cubicBezTo>
                <a:cubicBezTo>
                  <a:pt x="290" y="0"/>
                  <a:pt x="343" y="90"/>
                  <a:pt x="360" y="117"/>
                </a:cubicBez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0495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20496" name="Rectangle 1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 </a:t>
            </a:r>
            <a:endParaRPr kumimoji="0" lang="fi-FI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97" name="Rectangle 17"/>
          <p:cNvSpPr>
            <a:spLocks noChangeArrowheads="1"/>
          </p:cNvSpPr>
          <p:nvPr/>
        </p:nvSpPr>
        <p:spPr bwMode="auto">
          <a:xfrm>
            <a:off x="2339752" y="126876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                    h   </a:t>
            </a:r>
            <a:r>
              <a:rPr kumimoji="0" lang="fi-FI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1/</a:t>
            </a:r>
            <a:r>
              <a:rPr kumimoji="0" lang="fi-FI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r</a:t>
            </a:r>
            <a:endParaRPr kumimoji="0" lang="fi-FI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98" name="Rectangle 18"/>
          <p:cNvSpPr>
            <a:spLocks noChangeArrowheads="1"/>
          </p:cNvSpPr>
          <p:nvPr/>
        </p:nvSpPr>
        <p:spPr bwMode="auto">
          <a:xfrm>
            <a:off x="1691680" y="2852936"/>
            <a:ext cx="866324" cy="84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 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i-FI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 h</a:t>
            </a:r>
            <a:endParaRPr kumimoji="0" lang="fi-FI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0"/>
            <a:ext cx="4752528" cy="6893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78" name="Object 2"/>
          <p:cNvGraphicFramePr>
            <a:graphicFrameLocks noChangeAspect="1"/>
          </p:cNvGraphicFramePr>
          <p:nvPr/>
        </p:nvGraphicFramePr>
        <p:xfrm>
          <a:off x="1797050" y="1052513"/>
          <a:ext cx="4552950" cy="857250"/>
        </p:xfrm>
        <a:graphic>
          <a:graphicData uri="http://schemas.openxmlformats.org/presentationml/2006/ole">
            <p:oleObj spid="_x0000_s50178" name="Kaava" r:id="rId3" imgW="2311200" imgH="431640" progId="Equation.3">
              <p:embed/>
            </p:oleObj>
          </a:graphicData>
        </a:graphic>
      </p:graphicFrame>
      <p:graphicFrame>
        <p:nvGraphicFramePr>
          <p:cNvPr id="50177" name="Object 1"/>
          <p:cNvGraphicFramePr>
            <a:graphicFrameLocks noChangeAspect="1"/>
          </p:cNvGraphicFramePr>
          <p:nvPr/>
        </p:nvGraphicFramePr>
        <p:xfrm>
          <a:off x="3779912" y="3284984"/>
          <a:ext cx="2171700" cy="1924050"/>
        </p:xfrm>
        <a:graphic>
          <a:graphicData uri="http://schemas.openxmlformats.org/presentationml/2006/ole">
            <p:oleObj spid="_x0000_s50177" name="Kaava" r:id="rId4" imgW="507780" imgH="444307" progId="Equation.3">
              <p:embed/>
            </p:oleObj>
          </a:graphicData>
        </a:graphic>
      </p:graphicFrame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1187624" y="548680"/>
            <a:ext cx="527016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Lemmelä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et al. (1981) present  the temperature profile in soil</a:t>
            </a:r>
            <a:endParaRPr kumimoji="0" lang="fi-FI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1115616" y="1988840"/>
            <a:ext cx="9144000" cy="1461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where 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is time in years (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	</a:t>
            </a:r>
            <a:endParaRPr kumimoji="0" lang="fi-FI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Which are the values of</a:t>
            </a:r>
            <a:endParaRPr kumimoji="0" lang="fi-FI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82" name="Group 2"/>
          <p:cNvGrpSpPr>
            <a:grpSpLocks/>
          </p:cNvGrpSpPr>
          <p:nvPr/>
        </p:nvGrpSpPr>
        <p:grpSpPr bwMode="auto">
          <a:xfrm>
            <a:off x="1979712" y="0"/>
            <a:ext cx="5760640" cy="6858000"/>
            <a:chOff x="1202" y="1712"/>
            <a:chExt cx="9636" cy="13954"/>
          </a:xfrm>
        </p:grpSpPr>
        <p:pic>
          <p:nvPicPr>
            <p:cNvPr id="71683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02" y="1712"/>
              <a:ext cx="9636" cy="1395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71684" name="Line 4"/>
            <p:cNvSpPr>
              <a:spLocks noChangeShapeType="1"/>
            </p:cNvSpPr>
            <p:nvPr/>
          </p:nvSpPr>
          <p:spPr bwMode="auto">
            <a:xfrm flipV="1">
              <a:off x="6737" y="5237"/>
              <a:ext cx="0" cy="1851"/>
            </a:xfrm>
            <a:prstGeom prst="line">
              <a:avLst/>
            </a:prstGeom>
            <a:noFill/>
            <a:ln w="54720">
              <a:solidFill>
                <a:srgbClr val="8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1685" name="Line 5"/>
            <p:cNvSpPr>
              <a:spLocks noChangeShapeType="1"/>
            </p:cNvSpPr>
            <p:nvPr/>
          </p:nvSpPr>
          <p:spPr bwMode="auto">
            <a:xfrm flipH="1" flipV="1">
              <a:off x="4082" y="7457"/>
              <a:ext cx="30" cy="1935"/>
            </a:xfrm>
            <a:prstGeom prst="line">
              <a:avLst/>
            </a:prstGeom>
            <a:noFill/>
            <a:ln w="54720">
              <a:solidFill>
                <a:srgbClr val="00FFFF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153</Words>
  <Application>Microsoft Office PowerPoint</Application>
  <PresentationFormat>Näytössä katseltava diaesitys (4:3)</PresentationFormat>
  <Paragraphs>74</Paragraphs>
  <Slides>21</Slides>
  <Notes>1</Notes>
  <HiddenSlides>0</HiddenSlides>
  <MMClips>0</MMClips>
  <ScaleCrop>false</ScaleCrop>
  <HeadingPairs>
    <vt:vector size="6" baseType="variant">
      <vt:variant>
        <vt:lpstr>Teema</vt:lpstr>
      </vt:variant>
      <vt:variant>
        <vt:i4>1</vt:i4>
      </vt:variant>
      <vt:variant>
        <vt:lpstr>Upotetut OLE-palvelimet</vt:lpstr>
      </vt:variant>
      <vt:variant>
        <vt:i4>3</vt:i4>
      </vt:variant>
      <vt:variant>
        <vt:lpstr>Dian otsikot</vt:lpstr>
      </vt:variant>
      <vt:variant>
        <vt:i4>21</vt:i4>
      </vt:variant>
    </vt:vector>
  </HeadingPairs>
  <TitlesOfParts>
    <vt:vector size="25" baseType="lpstr">
      <vt:lpstr>Office Theme</vt:lpstr>
      <vt:lpstr>Kaava</vt:lpstr>
      <vt:lpstr>CorelDRAW</vt:lpstr>
      <vt:lpstr>Chart</vt:lpstr>
      <vt:lpstr>     Vedenkierron maanalaisia ilmiöitä  Phenomena of the low part of water cycle      Servo Kasi, HY - Fysiikan laitoksen geofysiikka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  <vt:lpstr>Dia 14</vt:lpstr>
      <vt:lpstr>Dia 15</vt:lpstr>
      <vt:lpstr>Dia 16</vt:lpstr>
      <vt:lpstr>Dia 17</vt:lpstr>
      <vt:lpstr>Dia 18</vt:lpstr>
      <vt:lpstr>Dia 19</vt:lpstr>
      <vt:lpstr>Dia 20</vt:lpstr>
      <vt:lpstr>Dia 21</vt:lpstr>
    </vt:vector>
  </TitlesOfParts>
  <Company>University of Helsinki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Vedenkierron maanalaisia ilmiöitä  Phenomena of the low part of water cycle      Servo Kasi, HY - Fysiikan laitoksen geofysiikka</dc:title>
  <dc:creator>skasi</dc:creator>
  <cp:lastModifiedBy>kirjasto2</cp:lastModifiedBy>
  <cp:revision>32</cp:revision>
  <cp:lastPrinted>2011-05-05T18:13:22Z</cp:lastPrinted>
  <dcterms:created xsi:type="dcterms:W3CDTF">2011-05-05T15:15:10Z</dcterms:created>
  <dcterms:modified xsi:type="dcterms:W3CDTF">2011-05-10T15:35:17Z</dcterms:modified>
</cp:coreProperties>
</file>